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0" r:id="rId5"/>
    <p:sldId id="262" r:id="rId6"/>
    <p:sldId id="263" r:id="rId7"/>
    <p:sldId id="270" r:id="rId8"/>
    <p:sldId id="271" r:id="rId9"/>
    <p:sldId id="273" r:id="rId10"/>
    <p:sldId id="275" r:id="rId11"/>
    <p:sldId id="274" r:id="rId12"/>
    <p:sldId id="272" r:id="rId13"/>
    <p:sldId id="276" r:id="rId14"/>
    <p:sldId id="277" r:id="rId15"/>
    <p:sldId id="278" r:id="rId16"/>
    <p:sldId id="279" r:id="rId17"/>
    <p:sldId id="281" r:id="rId18"/>
    <p:sldId id="267" r:id="rId19"/>
    <p:sldId id="266" r:id="rId20"/>
    <p:sldId id="282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8484"/>
    <a:srgbClr val="D64A3A"/>
    <a:srgbClr val="E9D9DF"/>
    <a:srgbClr val="A7A7A7"/>
    <a:srgbClr val="AFA7AA"/>
    <a:srgbClr val="777777"/>
    <a:srgbClr val="5A5A5A"/>
    <a:srgbClr val="E8CAB3"/>
    <a:srgbClr val="DDB594"/>
    <a:srgbClr val="F5B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3" d="100"/>
          <a:sy n="73" d="100"/>
        </p:scale>
        <p:origin x="1070" y="6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AB7C0-1376-4134-BC0A-C420C2A1B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51AD272-28E0-4E74-87EA-7DDB32351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B9588C-DC96-4B5B-9C08-9E797C346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85EF8D-FDC4-4810-9E10-E213A13C4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EE154F-A015-4506-AEB7-6034B91A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1872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038B3A-3F90-44D1-AEEC-72F550D9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E4B5FC2-2ECD-4ADA-B09A-5EF53D9FA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B405A1-5393-42A7-91ED-A15896D6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081DFE-FA60-4B1D-9734-477F5E13C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D5360B-BE71-431D-951E-256B1A9B5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753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785CD76-1367-45A0-A452-BD6C5B33E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617E714-D839-41F7-90A1-0606E1689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C53C44-6253-409B-9774-08628DC72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5168C5-D164-4B16-8D16-C439733A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C27D20-40CB-46BF-A253-BF30433D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169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FA0FE2-249E-4A40-978A-9A380CB2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0EE8C2-9469-41DA-927A-5C9D9C7C1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39A3BB-3D7B-494B-B0A8-1A978D16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3B70B6-185D-4C12-A4EF-51C9EAEE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8060D6-EE01-48F5-BECF-7F34A7287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127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2BB907-F2B9-4163-992E-568A40DBF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585AB3-8956-41DB-AD53-C7FFF3080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748A65-B1D5-4A2A-9854-436481CA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8B5A0B-1071-4E13-80E8-D6DA70878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DF80E5-0071-422E-A3E4-19CA7E3A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06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8B28BA-A5A1-48D7-AF80-B6D081367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023C96-0AF3-45A3-9DC0-DA54EA93A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1BD415-15B4-40F8-95BD-5F5998FAD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DBD86A-B749-4BA0-AD48-A61829F31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D3280FC-008D-4E9B-A0FD-364FCCFA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29D32D4-A35B-46FD-A87E-93994F5C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7274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97C6CD-21CC-43A6-9A8A-1731F1B8C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34F41E-49B8-466E-B3F3-0D04DE296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CF0129-E99C-4B25-9EEA-EE5C8A31E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C28C93B-8C16-4412-B9CD-4E0C91D48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89B578-F7F2-4FB9-A88C-655CE829E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3160E0C-3115-440B-AA0B-539E3386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BE4A4A8-DCAD-4534-941E-98F3D83D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4709B32-9018-4A04-AD4D-0BF6BFD5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69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ECBA89-9A9D-48B0-9CC6-579515FF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9CF8053-4807-4D5C-91E6-B4B3B4C87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91329BE-43BA-4481-A8CF-F600FBFE5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DBD27B5-4780-4B17-AFB1-C6907375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03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2C86596-010B-43D8-9223-2E8A3118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039751-088C-4FA2-A0D4-400FFCF3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F21EF1-F18A-4EDD-A104-AC164CAEE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269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F5FE5-549A-49C8-B1EE-C48A0A394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85046C-9C6D-4690-963A-14539E766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FD66824-BE26-435F-8B81-AF3E9ADCA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E5ED53-75B9-4ABA-9409-6F54AA7B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341257-7D00-4E96-AA6B-4CB973C95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4FD786-2787-44E1-90EC-0D7558BCD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24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90057A-C388-415E-A5FE-60489ED8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C316405-E1A5-4EAA-BE2B-CC66AE73A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9DB5028-15BE-4785-AC62-809E40A55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9A803EB-F664-4CFD-BECC-C089E1A0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D3C377-4A38-47FE-8FE3-71D5305D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932776-916D-445B-8195-8E8D4AA6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14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F31E136-65E8-4427-8019-5E301CE2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944380B-3AA0-42A3-A97D-C4102681B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4F99AF-4C28-4D28-A5D6-F68329E2C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D31506-9FDA-44FD-BE39-89FF20415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483099-4D5F-4389-B2ED-80035EEAE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51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9.PNG"/><Relationship Id="rId7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slide" Target="slide14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0.PNG"/><Relationship Id="rId7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slide" Target="slide15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slide" Target="slide16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image" Target="../media/image44.svg"/><Relationship Id="rId10" Type="http://schemas.openxmlformats.org/officeDocument/2006/relationships/image" Target="../media/image7.svg"/><Relationship Id="rId4" Type="http://schemas.openxmlformats.org/officeDocument/2006/relationships/image" Target="../media/image43.pn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5.PNG"/><Relationship Id="rId7" Type="http://schemas.openxmlformats.org/officeDocument/2006/relationships/image" Target="../media/image47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7.svg"/><Relationship Id="rId10" Type="http://schemas.openxmlformats.org/officeDocument/2006/relationships/image" Target="../media/image47.svg"/><Relationship Id="rId4" Type="http://schemas.openxmlformats.org/officeDocument/2006/relationships/image" Target="../media/image6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7.svg"/><Relationship Id="rId26" Type="http://schemas.openxmlformats.org/officeDocument/2006/relationships/image" Target="../media/image11.svg"/><Relationship Id="rId3" Type="http://schemas.openxmlformats.org/officeDocument/2006/relationships/image" Target="../media/image3.svg"/><Relationship Id="rId34" Type="http://schemas.openxmlformats.org/officeDocument/2006/relationships/image" Target="../media/image13.sv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5" Type="http://schemas.openxmlformats.org/officeDocument/2006/relationships/image" Target="../media/image10.png"/><Relationship Id="rId33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9.svg"/><Relationship Id="rId29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5.svg"/><Relationship Id="rId24" Type="http://schemas.openxmlformats.org/officeDocument/2006/relationships/image" Target="../media/image9.svg"/><Relationship Id="rId32" Type="http://schemas.openxmlformats.org/officeDocument/2006/relationships/slide" Target="slide18.xml"/><Relationship Id="rId37" Type="http://schemas.openxmlformats.org/officeDocument/2006/relationships/slide" Target="slide5.xml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23" Type="http://schemas.openxmlformats.org/officeDocument/2006/relationships/image" Target="../media/image8.png"/><Relationship Id="rId28" Type="http://schemas.openxmlformats.org/officeDocument/2006/relationships/image" Target="../media/image10.png"/><Relationship Id="rId36" Type="http://schemas.openxmlformats.org/officeDocument/2006/relationships/image" Target="../media/image15.svg"/><Relationship Id="rId10" Type="http://schemas.openxmlformats.org/officeDocument/2006/relationships/image" Target="../media/image4.png"/><Relationship Id="rId31" Type="http://schemas.openxmlformats.org/officeDocument/2006/relationships/image" Target="../media/image13.svg"/><Relationship Id="rId4" Type="http://schemas.openxmlformats.org/officeDocument/2006/relationships/slide" Target="slide3.xml"/><Relationship Id="rId9" Type="http://schemas.openxmlformats.org/officeDocument/2006/relationships/slide" Target="slide4.xml"/><Relationship Id="rId14" Type="http://schemas.openxmlformats.org/officeDocument/2006/relationships/slide" Target="slide6.xml"/><Relationship Id="rId22" Type="http://schemas.openxmlformats.org/officeDocument/2006/relationships/slide" Target="slide19.xml"/><Relationship Id="rId27" Type="http://schemas.openxmlformats.org/officeDocument/2006/relationships/slide" Target="slide20.xml"/><Relationship Id="rId30" Type="http://schemas.openxmlformats.org/officeDocument/2006/relationships/image" Target="../media/image12.png"/><Relationship Id="rId35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30.png"/><Relationship Id="rId10" Type="http://schemas.openxmlformats.org/officeDocument/2006/relationships/slide" Target="slide10.xml"/><Relationship Id="rId4" Type="http://schemas.openxmlformats.org/officeDocument/2006/relationships/image" Target="../media/image29.png"/><Relationship Id="rId9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2.PNG"/><Relationship Id="rId7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slide" Target="slide8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D8AE57D-B541-464F-AF7A-6ECA60FD7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  <a14:imgEffect>
                      <a14:saturation sat="95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" y="0"/>
            <a:ext cx="12190745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902504C-3B5F-422F-ACF7-66C2EAE4D091}"/>
              </a:ext>
            </a:extLst>
          </p:cNvPr>
          <p:cNvSpPr/>
          <p:nvPr/>
        </p:nvSpPr>
        <p:spPr>
          <a:xfrm>
            <a:off x="3134663" y="421419"/>
            <a:ext cx="592267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5000" spc="600" dirty="0">
                <a:ln w="0"/>
                <a:gradFill>
                  <a:gsLst>
                    <a:gs pos="36000">
                      <a:srgbClr val="E7E6E6">
                        <a:lumMod val="50000"/>
                      </a:srgbClr>
                    </a:gs>
                    <a:gs pos="75000">
                      <a:prstClr val="white"/>
                    </a:gs>
                  </a:gsLst>
                  <a:lin ang="5400000"/>
                </a:gradFill>
                <a:latin typeface="Tempus Sans ITC" panose="04020404030D07020202" pitchFamily="82" charset="0"/>
              </a:rPr>
              <a:t>FIB</a:t>
            </a:r>
            <a:endParaRPr lang="zh-TW" altLang="en-US" sz="15000" spc="600" dirty="0">
              <a:ln w="0"/>
              <a:gradFill>
                <a:gsLst>
                  <a:gs pos="36000">
                    <a:srgbClr val="E7E6E6">
                      <a:lumMod val="50000"/>
                    </a:srgbClr>
                  </a:gs>
                  <a:gs pos="75000">
                    <a:prstClr val="white"/>
                  </a:gs>
                </a:gsLst>
                <a:lin ang="5400000"/>
              </a:gradFill>
              <a:latin typeface="Tempus Sans ITC" panose="04020404030D07020202" pitchFamily="8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3C4579-339D-4ECB-A34D-22BC35703073}"/>
              </a:ext>
            </a:extLst>
          </p:cNvPr>
          <p:cNvSpPr/>
          <p:nvPr/>
        </p:nvSpPr>
        <p:spPr>
          <a:xfrm>
            <a:off x="2750824" y="2767280"/>
            <a:ext cx="66903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4000" spc="-150" dirty="0">
                <a:ln w="0"/>
                <a:gradFill>
                  <a:gsLst>
                    <a:gs pos="36000">
                      <a:srgbClr val="E7E6E6">
                        <a:lumMod val="50000"/>
                      </a:srgbClr>
                    </a:gs>
                    <a:gs pos="75000">
                      <a:prstClr val="white"/>
                    </a:gs>
                  </a:gsLst>
                  <a:lin ang="5400000"/>
                </a:gradFill>
                <a:latin typeface="Tempus Sans ITC" panose="04020404030D07020202" pitchFamily="82" charset="0"/>
              </a:rPr>
              <a:t>Team3</a:t>
            </a:r>
          </a:p>
          <a:p>
            <a:pPr lvl="0" algn="ctr"/>
            <a:r>
              <a:rPr lang="en-US" altLang="zh-TW" sz="4000" spc="-150" dirty="0">
                <a:ln w="0"/>
                <a:gradFill>
                  <a:gsLst>
                    <a:gs pos="36000">
                      <a:srgbClr val="E7E6E6">
                        <a:lumMod val="50000"/>
                      </a:srgbClr>
                    </a:gs>
                    <a:gs pos="75000">
                      <a:prstClr val="white"/>
                    </a:gs>
                  </a:gsLst>
                  <a:lin ang="5400000"/>
                </a:gradFill>
                <a:latin typeface="Tempus Sans ITC" panose="04020404030D07020202" pitchFamily="82" charset="0"/>
              </a:rPr>
              <a:t>Fans’ Item Book</a:t>
            </a:r>
            <a:endParaRPr lang="zh-TW" altLang="en-US" sz="4000" spc="-150" dirty="0">
              <a:ln w="0"/>
              <a:gradFill>
                <a:gsLst>
                  <a:gs pos="36000">
                    <a:srgbClr val="E7E6E6">
                      <a:lumMod val="50000"/>
                    </a:srgbClr>
                  </a:gs>
                  <a:gs pos="75000">
                    <a:prstClr val="white"/>
                  </a:gs>
                </a:gsLst>
                <a:lin ang="5400000"/>
              </a:gradFill>
              <a:latin typeface="Tempus Sans ITC" panose="04020404030D07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04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7B7C3BED-F716-49ED-9EE8-BF1468BD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34"/>
            <a:ext cx="2200847" cy="276782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594" y="4633680"/>
            <a:ext cx="3475021" cy="23105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3CA8C28-24B7-4C80-85CE-BECF40148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69" y="1048080"/>
            <a:ext cx="8769935" cy="3585600"/>
          </a:xfrm>
          <a:prstGeom prst="roundRect">
            <a:avLst>
              <a:gd name="adj" fmla="val 6377"/>
            </a:avLst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投影片縮放 6">
                <a:extLst>
                  <a:ext uri="{FF2B5EF4-FFF2-40B4-BE49-F238E27FC236}">
                    <a16:creationId xmlns:a16="http://schemas.microsoft.com/office/drawing/2014/main" id="{25105883-28E2-42DD-A987-6416C1D3BB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278776" y="1512146"/>
              <a:ext cx="275653" cy="259200"/>
            </p:xfrm>
            <a:graphic>
              <a:graphicData uri="http://schemas.microsoft.com/office/powerpoint/2016/slidezoom">
                <pslz:sldZm>
                  <pslz:sldZmObj sldId="274" cId="152883969">
                    <pslz:zmPr id="{78E24BE0-7C44-45BD-99B2-13B0547D6C6C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653" cy="2592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投影片縮放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5105883-28E2-42DD-A987-6416C1D3BB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8776" y="1512146"/>
                <a:ext cx="275653" cy="2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2623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94" y="4633680"/>
            <a:ext cx="3475021" cy="23105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8D6D30-4CAC-4888-AD42-888755EA8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058" y="721658"/>
            <a:ext cx="8780698" cy="4348800"/>
          </a:xfrm>
          <a:prstGeom prst="roundRect">
            <a:avLst>
              <a:gd name="adj" fmla="val 5969"/>
            </a:avLst>
          </a:prstGeom>
        </p:spPr>
      </p:pic>
      <p:sp>
        <p:nvSpPr>
          <p:cNvPr id="8" name="流程圖: 接點 7">
            <a:extLst>
              <a:ext uri="{FF2B5EF4-FFF2-40B4-BE49-F238E27FC236}">
                <a16:creationId xmlns:a16="http://schemas.microsoft.com/office/drawing/2014/main" id="{CFDA680F-9C05-4B59-9D3C-5E6695D0E488}"/>
              </a:ext>
            </a:extLst>
          </p:cNvPr>
          <p:cNvSpPr/>
          <p:nvPr/>
        </p:nvSpPr>
        <p:spPr>
          <a:xfrm>
            <a:off x="353209" y="132490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C453BB1-BD55-40C4-A3A2-362DA66AA054}"/>
              </a:ext>
            </a:extLst>
          </p:cNvPr>
          <p:cNvSpPr txBox="1"/>
          <p:nvPr/>
        </p:nvSpPr>
        <p:spPr>
          <a:xfrm>
            <a:off x="2" y="1696260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題庫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E53B743-9E31-4A9A-83FA-B1AD29AABDB6}"/>
              </a:ext>
            </a:extLst>
          </p:cNvPr>
          <p:cNvSpPr txBox="1"/>
          <p:nvPr/>
        </p:nvSpPr>
        <p:spPr>
          <a:xfrm>
            <a:off x="0" y="2276353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Item Book</a:t>
            </a:r>
          </a:p>
        </p:txBody>
      </p:sp>
      <p:pic>
        <p:nvPicPr>
          <p:cNvPr id="12" name="圖形 11" descr="瀏覽器視窗">
            <a:extLst>
              <a:ext uri="{FF2B5EF4-FFF2-40B4-BE49-F238E27FC236}">
                <a16:creationId xmlns:a16="http://schemas.microsoft.com/office/drawing/2014/main" id="{3620E256-CA56-43C7-B5F1-F8EFEE58E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342" y="3979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7B7C3BED-F716-49ED-9EE8-BF1468BD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34"/>
            <a:ext cx="2200847" cy="276782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594" y="4633680"/>
            <a:ext cx="3475021" cy="231058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75BDDD4-583E-431A-8538-DF5EEE4E2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340" y="1048080"/>
            <a:ext cx="8740764" cy="3585600"/>
          </a:xfrm>
          <a:prstGeom prst="roundRect">
            <a:avLst>
              <a:gd name="adj" fmla="val 7943"/>
            </a:avLst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投影片縮放 12">
                <a:extLst>
                  <a:ext uri="{FF2B5EF4-FFF2-40B4-BE49-F238E27FC236}">
                    <a16:creationId xmlns:a16="http://schemas.microsoft.com/office/drawing/2014/main" id="{71600C3A-85B6-46F7-B4FD-4628F82D94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1829139"/>
                  </p:ext>
                </p:extLst>
              </p:nvPr>
            </p:nvGraphicFramePr>
            <p:xfrm>
              <a:off x="9847833" y="1589171"/>
              <a:ext cx="275653" cy="259200"/>
            </p:xfrm>
            <a:graphic>
              <a:graphicData uri="http://schemas.microsoft.com/office/powerpoint/2016/slidezoom">
                <pslz:sldZm>
                  <pslz:sldZmObj sldId="276" cId="2392558451">
                    <pslz:zmPr id="{EEE085B7-13ED-4F80-B163-1F78C886FB59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653" cy="2592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投影片縮放 1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1600C3A-85B6-46F7-B4FD-4628F82D94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7833" y="1589171"/>
                <a:ext cx="275653" cy="2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942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94" y="4633680"/>
            <a:ext cx="3475021" cy="231058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729B3DB-F4A2-431D-AD62-FA08DE2FE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02" y="721658"/>
            <a:ext cx="8875102" cy="4348800"/>
          </a:xfrm>
          <a:prstGeom prst="roundRect">
            <a:avLst>
              <a:gd name="adj" fmla="val 6338"/>
            </a:avLst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投影片縮放 5">
                <a:extLst>
                  <a:ext uri="{FF2B5EF4-FFF2-40B4-BE49-F238E27FC236}">
                    <a16:creationId xmlns:a16="http://schemas.microsoft.com/office/drawing/2014/main" id="{93E03E39-C486-4817-8F39-50E8A96A22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2844043"/>
                  </p:ext>
                </p:extLst>
              </p:nvPr>
            </p:nvGraphicFramePr>
            <p:xfrm>
              <a:off x="6604059" y="2766458"/>
              <a:ext cx="275653" cy="259200"/>
            </p:xfrm>
            <a:graphic>
              <a:graphicData uri="http://schemas.microsoft.com/office/powerpoint/2016/slidezoom">
                <pslz:sldZm>
                  <pslz:sldZmObj sldId="277" cId="2367792322">
                    <pslz:zmPr id="{AB0F0D86-5FCB-45AB-89A2-7BDC169AB266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653" cy="2592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投影片縮放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3E03E39-C486-4817-8F39-50E8A96A22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4059" y="2766458"/>
                <a:ext cx="275653" cy="2592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流程圖: 接點 8">
            <a:extLst>
              <a:ext uri="{FF2B5EF4-FFF2-40B4-BE49-F238E27FC236}">
                <a16:creationId xmlns:a16="http://schemas.microsoft.com/office/drawing/2014/main" id="{717C07A9-3DC5-4AAB-83B9-C6A707E0A8B9}"/>
              </a:ext>
            </a:extLst>
          </p:cNvPr>
          <p:cNvSpPr/>
          <p:nvPr/>
        </p:nvSpPr>
        <p:spPr>
          <a:xfrm>
            <a:off x="353209" y="132490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2F71AC4-BE14-4E4E-9E6C-74E404D7471D}"/>
              </a:ext>
            </a:extLst>
          </p:cNvPr>
          <p:cNvSpPr txBox="1"/>
          <p:nvPr/>
        </p:nvSpPr>
        <p:spPr>
          <a:xfrm>
            <a:off x="2" y="1696260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模擬題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pic>
        <p:nvPicPr>
          <p:cNvPr id="13" name="圖形 12" descr="瀏覽器視窗">
            <a:extLst>
              <a:ext uri="{FF2B5EF4-FFF2-40B4-BE49-F238E27FC236}">
                <a16:creationId xmlns:a16="http://schemas.microsoft.com/office/drawing/2014/main" id="{710170C8-530D-4BCD-80C5-FAB90AF285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8342" y="3979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58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94" y="4633680"/>
            <a:ext cx="3475021" cy="231058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E6F2FA9-B1BF-41EB-8992-5E603845D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02" y="721658"/>
            <a:ext cx="8785502" cy="4348800"/>
          </a:xfrm>
          <a:prstGeom prst="roundRect">
            <a:avLst>
              <a:gd name="adj" fmla="val 6338"/>
            </a:avLst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2A8083CF-6A4D-4C3A-8FD0-87EC8AFD7C47}"/>
              </a:ext>
            </a:extLst>
          </p:cNvPr>
          <p:cNvSpPr/>
          <p:nvPr/>
        </p:nvSpPr>
        <p:spPr>
          <a:xfrm>
            <a:off x="4547937" y="3128211"/>
            <a:ext cx="1122947" cy="4572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D64A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A91FA69-6B9D-4635-BAEE-CB89C89E2E50}"/>
              </a:ext>
            </a:extLst>
          </p:cNvPr>
          <p:cNvSpPr/>
          <p:nvPr/>
        </p:nvSpPr>
        <p:spPr>
          <a:xfrm>
            <a:off x="7495745" y="3424989"/>
            <a:ext cx="1122947" cy="2286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D64A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投影片縮放 6">
                <a:extLst>
                  <a:ext uri="{FF2B5EF4-FFF2-40B4-BE49-F238E27FC236}">
                    <a16:creationId xmlns:a16="http://schemas.microsoft.com/office/drawing/2014/main" id="{EA10403F-9877-4C53-9710-922DF9B32C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1740412"/>
                  </p:ext>
                </p:extLst>
              </p:nvPr>
            </p:nvGraphicFramePr>
            <p:xfrm>
              <a:off x="7045218" y="2766458"/>
              <a:ext cx="275653" cy="259200"/>
            </p:xfrm>
            <a:graphic>
              <a:graphicData uri="http://schemas.microsoft.com/office/powerpoint/2016/slidezoom">
                <pslz:sldZm>
                  <pslz:sldZmObj sldId="278" cId="3131099947">
                    <pslz:zmPr id="{2E1E8028-FD88-48BC-BE2B-F89CCFE77D6E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653" cy="2592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投影片縮放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A10403F-9877-4C53-9710-922DF9B32C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5218" y="2766458"/>
                <a:ext cx="275653" cy="2592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流程圖: 接點 10">
            <a:extLst>
              <a:ext uri="{FF2B5EF4-FFF2-40B4-BE49-F238E27FC236}">
                <a16:creationId xmlns:a16="http://schemas.microsoft.com/office/drawing/2014/main" id="{71DC11A9-409A-4F42-AF21-74A859125521}"/>
              </a:ext>
            </a:extLst>
          </p:cNvPr>
          <p:cNvSpPr/>
          <p:nvPr/>
        </p:nvSpPr>
        <p:spPr>
          <a:xfrm>
            <a:off x="353209" y="132490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4C00702-11C7-41E6-8B58-B2C30BF32C28}"/>
              </a:ext>
            </a:extLst>
          </p:cNvPr>
          <p:cNvSpPr txBox="1"/>
          <p:nvPr/>
        </p:nvSpPr>
        <p:spPr>
          <a:xfrm>
            <a:off x="2" y="1696260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模擬題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pic>
        <p:nvPicPr>
          <p:cNvPr id="14" name="圖形 13" descr="瀏覽器視窗">
            <a:extLst>
              <a:ext uri="{FF2B5EF4-FFF2-40B4-BE49-F238E27FC236}">
                <a16:creationId xmlns:a16="http://schemas.microsoft.com/office/drawing/2014/main" id="{D45902F8-1C2F-4EF7-B840-033C23E46B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8342" y="3979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92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94" y="4633680"/>
            <a:ext cx="3475021" cy="231058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83E428F-AC7B-4925-AFCA-19A085F85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332" y="730658"/>
            <a:ext cx="8781772" cy="4330800"/>
          </a:xfrm>
          <a:prstGeom prst="roundRect">
            <a:avLst>
              <a:gd name="adj" fmla="val 6666"/>
            </a:avLst>
          </a:prstGeom>
        </p:spPr>
      </p:pic>
      <p:sp>
        <p:nvSpPr>
          <p:cNvPr id="7" name="流程圖: 接點 6">
            <a:extLst>
              <a:ext uri="{FF2B5EF4-FFF2-40B4-BE49-F238E27FC236}">
                <a16:creationId xmlns:a16="http://schemas.microsoft.com/office/drawing/2014/main" id="{486BF37E-52B7-4891-B28F-46C345435501}"/>
              </a:ext>
            </a:extLst>
          </p:cNvPr>
          <p:cNvSpPr/>
          <p:nvPr/>
        </p:nvSpPr>
        <p:spPr>
          <a:xfrm>
            <a:off x="353209" y="132490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B2CA8C7-A8A2-4B78-8927-D7D3EC89B2BB}"/>
              </a:ext>
            </a:extLst>
          </p:cNvPr>
          <p:cNvSpPr txBox="1"/>
          <p:nvPr/>
        </p:nvSpPr>
        <p:spPr>
          <a:xfrm>
            <a:off x="2" y="1696260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模擬題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投影片縮放 5">
                <a:extLst>
                  <a:ext uri="{FF2B5EF4-FFF2-40B4-BE49-F238E27FC236}">
                    <a16:creationId xmlns:a16="http://schemas.microsoft.com/office/drawing/2014/main" id="{3EFB5953-E319-48E9-99EB-5D49E4BBE2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8215628"/>
                  </p:ext>
                </p:extLst>
              </p:nvPr>
            </p:nvGraphicFramePr>
            <p:xfrm>
              <a:off x="7855345" y="2766458"/>
              <a:ext cx="275653" cy="259200"/>
            </p:xfrm>
            <a:graphic>
              <a:graphicData uri="http://schemas.microsoft.com/office/powerpoint/2016/slidezoom">
                <pslz:sldZm>
                  <pslz:sldZmObj sldId="279" cId="979106296">
                    <pslz:zmPr id="{AE1A9ED4-DF44-4599-9D2A-A76D43380CA2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653" cy="2592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投影片縮放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EFB5953-E319-48E9-99EB-5D49E4BBE2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5345" y="2766458"/>
                <a:ext cx="275653" cy="2592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圖形 11" descr="瀏覽器視窗">
            <a:extLst>
              <a:ext uri="{FF2B5EF4-FFF2-40B4-BE49-F238E27FC236}">
                <a16:creationId xmlns:a16="http://schemas.microsoft.com/office/drawing/2014/main" id="{11EB2DAD-C34D-4783-B43B-0F692C26D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8342" y="3979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99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94" y="4633680"/>
            <a:ext cx="3475021" cy="231058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A7141FE-AE73-4C90-A8D2-DEC4D5410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506" y="721658"/>
            <a:ext cx="8799598" cy="4348800"/>
          </a:xfrm>
          <a:prstGeom prst="roundRect">
            <a:avLst>
              <a:gd name="adj" fmla="val 5600"/>
            </a:avLst>
          </a:prstGeom>
        </p:spPr>
      </p:pic>
      <p:sp>
        <p:nvSpPr>
          <p:cNvPr id="7" name="流程圖: 接點 6">
            <a:extLst>
              <a:ext uri="{FF2B5EF4-FFF2-40B4-BE49-F238E27FC236}">
                <a16:creationId xmlns:a16="http://schemas.microsoft.com/office/drawing/2014/main" id="{0B4F9D80-17FC-4E37-9522-99FC0F48CF08}"/>
              </a:ext>
            </a:extLst>
          </p:cNvPr>
          <p:cNvSpPr/>
          <p:nvPr/>
        </p:nvSpPr>
        <p:spPr>
          <a:xfrm>
            <a:off x="353209" y="132490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46AFE1E-53F5-45C5-8DF5-A7523C98CBE0}"/>
              </a:ext>
            </a:extLst>
          </p:cNvPr>
          <p:cNvSpPr txBox="1"/>
          <p:nvPr/>
        </p:nvSpPr>
        <p:spPr>
          <a:xfrm>
            <a:off x="2" y="1696260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模擬題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投影片縮放 5">
                <a:extLst>
                  <a:ext uri="{FF2B5EF4-FFF2-40B4-BE49-F238E27FC236}">
                    <a16:creationId xmlns:a16="http://schemas.microsoft.com/office/drawing/2014/main" id="{344E67E1-3BDD-4E26-93C4-2D16F56A27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5613490"/>
                  </p:ext>
                </p:extLst>
              </p:nvPr>
            </p:nvGraphicFramePr>
            <p:xfrm>
              <a:off x="353209" y="5788972"/>
              <a:ext cx="914400" cy="914400"/>
            </p:xfrm>
            <a:graphic>
              <a:graphicData uri="http://schemas.microsoft.com/office/powerpoint/2016/slidezoom">
                <pslz:sldZm>
                  <pslz:sldZmObj sldId="281" cId="1889090111">
                    <pslz:zmPr id="{A72F0CFA-B5E2-4C09-A608-9CCE5C53C222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14400" cy="9144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投影片縮放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44E67E1-3BDD-4E26-93C4-2D16F56A27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3209" y="5788972"/>
                <a:ext cx="914400" cy="9144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圖形 10" descr="瀏覽器視窗">
            <a:extLst>
              <a:ext uri="{FF2B5EF4-FFF2-40B4-BE49-F238E27FC236}">
                <a16:creationId xmlns:a16="http://schemas.microsoft.com/office/drawing/2014/main" id="{62B974F6-4396-46EA-8A1F-67684EFD07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8342" y="3979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06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94" y="4633680"/>
            <a:ext cx="3475021" cy="2310584"/>
          </a:xfrm>
          <a:prstGeom prst="rect">
            <a:avLst/>
          </a:prstGeom>
        </p:spPr>
      </p:pic>
      <p:sp>
        <p:nvSpPr>
          <p:cNvPr id="5" name="流程圖: 接點 4">
            <a:extLst>
              <a:ext uri="{FF2B5EF4-FFF2-40B4-BE49-F238E27FC236}">
                <a16:creationId xmlns:a16="http://schemas.microsoft.com/office/drawing/2014/main" id="{D578A1F8-FC93-4E38-87DA-27BF9ED44B39}"/>
              </a:ext>
            </a:extLst>
          </p:cNvPr>
          <p:cNvSpPr/>
          <p:nvPr/>
        </p:nvSpPr>
        <p:spPr>
          <a:xfrm>
            <a:off x="353209" y="132490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F5040B2-38A5-45FE-AD69-A59A3340A1D3}"/>
              </a:ext>
            </a:extLst>
          </p:cNvPr>
          <p:cNvSpPr txBox="1"/>
          <p:nvPr/>
        </p:nvSpPr>
        <p:spPr>
          <a:xfrm>
            <a:off x="2" y="1696260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更改最新消息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2A0103D-CE49-4A11-BE9F-150ACF638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616" y="670677"/>
            <a:ext cx="8845488" cy="4348800"/>
          </a:xfrm>
          <a:prstGeom prst="roundRect">
            <a:avLst>
              <a:gd name="adj" fmla="val 7260"/>
            </a:avLst>
          </a:prstGeom>
        </p:spPr>
      </p:pic>
      <p:pic>
        <p:nvPicPr>
          <p:cNvPr id="9" name="圖形 8" descr="瀏覽器視窗">
            <a:extLst>
              <a:ext uri="{FF2B5EF4-FFF2-40B4-BE49-F238E27FC236}">
                <a16:creationId xmlns:a16="http://schemas.microsoft.com/office/drawing/2014/main" id="{2153C8CE-8381-4FC5-A531-0052AA6EB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342" y="39796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投影片縮放 2">
                <a:extLst>
                  <a:ext uri="{FF2B5EF4-FFF2-40B4-BE49-F238E27FC236}">
                    <a16:creationId xmlns:a16="http://schemas.microsoft.com/office/drawing/2014/main" id="{241590FF-8CA9-47A5-9649-715A0CBA18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821500"/>
                  </p:ext>
                </p:extLst>
              </p:nvPr>
            </p:nvGraphicFramePr>
            <p:xfrm>
              <a:off x="353209" y="5679908"/>
              <a:ext cx="914400" cy="914400"/>
            </p:xfrm>
            <a:graphic>
              <a:graphicData uri="http://schemas.microsoft.com/office/powerpoint/2016/slidezoom">
                <pslz:sldZm>
                  <pslz:sldZmObj sldId="259" cId="713268322">
                    <pslz:zmPr id="{E1CA5EB8-6BB0-45F0-9212-399558F36819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7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14400" cy="914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投影片縮放 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41590FF-8CA9-47A5-9649-715A0CBA18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3209" y="5679908"/>
                <a:ext cx="914400" cy="914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09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C1D4FF4F-6B72-4FA8-9152-1A927BF23B76}"/>
              </a:ext>
            </a:extLst>
          </p:cNvPr>
          <p:cNvSpPr/>
          <p:nvPr/>
        </p:nvSpPr>
        <p:spPr>
          <a:xfrm>
            <a:off x="389154" y="174532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形 16" descr="有人的循環圖">
            <a:extLst>
              <a:ext uri="{FF2B5EF4-FFF2-40B4-BE49-F238E27FC236}">
                <a16:creationId xmlns:a16="http://schemas.microsoft.com/office/drawing/2014/main" id="{56EFE53C-8CBC-4395-B7F5-92BADBB19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607" y="385047"/>
            <a:ext cx="914400" cy="9144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E61D8773-91F1-4F28-BF9B-D11447BFB211}"/>
              </a:ext>
            </a:extLst>
          </p:cNvPr>
          <p:cNvSpPr txBox="1"/>
          <p:nvPr/>
        </p:nvSpPr>
        <p:spPr>
          <a:xfrm>
            <a:off x="0" y="1758858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組員自評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F068661-C10E-4875-9802-DF42089219A8}"/>
              </a:ext>
            </a:extLst>
          </p:cNvPr>
          <p:cNvSpPr txBox="1"/>
          <p:nvPr/>
        </p:nvSpPr>
        <p:spPr>
          <a:xfrm>
            <a:off x="35948" y="2298159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Self-check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C27F681-8451-483E-A3A7-8BFA5C5D83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82" b="16186"/>
          <a:stretch/>
        </p:blipFill>
        <p:spPr>
          <a:xfrm>
            <a:off x="3055885" y="385047"/>
            <a:ext cx="1203294" cy="1203294"/>
          </a:xfrm>
          <a:prstGeom prst="ellipse">
            <a:avLst/>
          </a:prstGeom>
          <a:ln w="571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780EE2F-77C3-4AB1-9E04-DEDB49858E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3" b="17325"/>
          <a:stretch/>
        </p:blipFill>
        <p:spPr>
          <a:xfrm>
            <a:off x="3055885" y="2414514"/>
            <a:ext cx="1202400" cy="1202400"/>
          </a:xfrm>
          <a:prstGeom prst="ellipse">
            <a:avLst/>
          </a:prstGeom>
          <a:ln w="571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6AF3BCC-83E6-4CFD-BDD2-CBA1BC391B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1" b="17098"/>
          <a:stretch/>
        </p:blipFill>
        <p:spPr>
          <a:xfrm>
            <a:off x="3055885" y="4661284"/>
            <a:ext cx="1202400" cy="1202400"/>
          </a:xfrm>
          <a:prstGeom prst="ellipse">
            <a:avLst/>
          </a:prstGeom>
          <a:ln w="571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BF4CEFC3-63BA-403C-B878-45FC4E0F003A}"/>
              </a:ext>
            </a:extLst>
          </p:cNvPr>
          <p:cNvSpPr/>
          <p:nvPr/>
        </p:nvSpPr>
        <p:spPr>
          <a:xfrm>
            <a:off x="4676942" y="385047"/>
            <a:ext cx="7234321" cy="1692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這是我第一次和同學合作製作網頁，製作的過程中，前端後端都有參與到，我覺得最困難的部分可能就是前後端整合的部分，路徑和物件的概念要</a:t>
            </a:r>
            <a:r>
              <a:rPr lang="zh-CN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搞清楚</a:t>
            </a:r>
            <a:r>
              <a:rPr lang="en-US" altLang="zh-TW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,</a:t>
            </a:r>
            <a:r>
              <a:rPr lang="zh-TW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很高興在這堂課學習到使用</a:t>
            </a:r>
            <a:r>
              <a:rPr lang="en-US" altLang="zh-TW" sz="2000" b="1" spc="600" dirty="0" err="1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github</a:t>
            </a:r>
            <a:r>
              <a:rPr lang="zh-TW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，包含有自己的網頁和做出一個不錯的網頁</a:t>
            </a:r>
            <a:r>
              <a:rPr lang="zh-CN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。</a:t>
            </a:r>
            <a:endParaRPr lang="zh-TW" altLang="en-US" sz="2000" b="1" spc="600" dirty="0">
              <a:solidFill>
                <a:schemeClr val="bg2">
                  <a:lumMod val="25000"/>
                </a:schemeClr>
              </a:solidFill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A8C1DDC-D8C7-4A6A-AC60-FAE68E0D0BDC}"/>
              </a:ext>
            </a:extLst>
          </p:cNvPr>
          <p:cNvSpPr/>
          <p:nvPr/>
        </p:nvSpPr>
        <p:spPr>
          <a:xfrm>
            <a:off x="4676943" y="2414515"/>
            <a:ext cx="72904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這次做網頁我在找資料花的時間超級多的！由於其他組員對這個主題不熟，所以我在講的時候需要一點時間去討論，我做了關於我們和模擬題的部分，另外還用</a:t>
            </a:r>
            <a:r>
              <a:rPr lang="en-US" altLang="zh-TW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flask</a:t>
            </a:r>
            <a:r>
              <a:rPr lang="zh-TW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做了</a:t>
            </a:r>
            <a:r>
              <a:rPr lang="en-US" altLang="zh-TW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line-bot</a:t>
            </a:r>
            <a:r>
              <a:rPr lang="zh-TW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的部分是因為因為覺得自己後端都沒有太碰到。課上每次都是速成班，課後都還要很多時間再多研究一下。謝謝組員和組長，大家都辛苦了！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5E21069-DDA6-42AE-BF74-CB8949C989CA}"/>
              </a:ext>
            </a:extLst>
          </p:cNvPr>
          <p:cNvSpPr/>
          <p:nvPr/>
        </p:nvSpPr>
        <p:spPr>
          <a:xfrm>
            <a:off x="2662474" y="1767328"/>
            <a:ext cx="19892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林彥宇</a:t>
            </a:r>
            <a:endParaRPr lang="zh-TW" altLang="en-US" sz="2000" b="1" spc="600" dirty="0">
              <a:solidFill>
                <a:schemeClr val="bg2">
                  <a:lumMod val="25000"/>
                </a:schemeClr>
              </a:solidFill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D157FE1-0967-4F4D-9D9E-DF7CD56C2DA2}"/>
              </a:ext>
            </a:extLst>
          </p:cNvPr>
          <p:cNvSpPr/>
          <p:nvPr/>
        </p:nvSpPr>
        <p:spPr>
          <a:xfrm>
            <a:off x="2687721" y="3753921"/>
            <a:ext cx="19892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陳彥寬</a:t>
            </a:r>
            <a:endParaRPr lang="zh-TW" altLang="en-US" sz="2000" b="1" spc="600" dirty="0">
              <a:solidFill>
                <a:schemeClr val="bg2">
                  <a:lumMod val="25000"/>
                </a:schemeClr>
              </a:solidFill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2D23608-E890-43AE-8EA3-6D26D2A2D316}"/>
              </a:ext>
            </a:extLst>
          </p:cNvPr>
          <p:cNvSpPr/>
          <p:nvPr/>
        </p:nvSpPr>
        <p:spPr>
          <a:xfrm>
            <a:off x="2662473" y="5970827"/>
            <a:ext cx="19892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梁健彬</a:t>
            </a:r>
            <a:endParaRPr lang="zh-TW" altLang="en-US" sz="2000" b="1" spc="600" dirty="0">
              <a:solidFill>
                <a:schemeClr val="bg2">
                  <a:lumMod val="25000"/>
                </a:schemeClr>
              </a:solidFill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FCFBE0D-AA78-45D8-8918-8CD6B87F95AD}"/>
              </a:ext>
            </a:extLst>
          </p:cNvPr>
          <p:cNvSpPr/>
          <p:nvPr/>
        </p:nvSpPr>
        <p:spPr>
          <a:xfrm>
            <a:off x="4676943" y="4832867"/>
            <a:ext cx="72904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很高興能夠在這堂課學到如何製作網頁，從前端到後端的整個整合。從完全不會到會，自己也小有成就感，當中當然少不了組員的指導和幫忙。</a:t>
            </a:r>
          </a:p>
        </p:txBody>
      </p:sp>
    </p:spTree>
    <p:extLst>
      <p:ext uri="{BB962C8B-B14F-4D97-AF65-F5344CB8AC3E}">
        <p14:creationId xmlns:p14="http://schemas.microsoft.com/office/powerpoint/2010/main" val="2247333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流程圖: 接點 16">
            <a:extLst>
              <a:ext uri="{FF2B5EF4-FFF2-40B4-BE49-F238E27FC236}">
                <a16:creationId xmlns:a16="http://schemas.microsoft.com/office/drawing/2014/main" id="{C9B2E4B8-46F9-4E1A-9BEA-57B2A5C795EA}"/>
              </a:ext>
            </a:extLst>
          </p:cNvPr>
          <p:cNvSpPr/>
          <p:nvPr/>
        </p:nvSpPr>
        <p:spPr>
          <a:xfrm>
            <a:off x="402075" y="192335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形 18" descr="獨角獸">
            <a:extLst>
              <a:ext uri="{FF2B5EF4-FFF2-40B4-BE49-F238E27FC236}">
                <a16:creationId xmlns:a16="http://schemas.microsoft.com/office/drawing/2014/main" id="{3EEC5767-78C5-4CC9-9F62-4992E78DB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42" y="457806"/>
            <a:ext cx="914400" cy="9144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03E18B7B-25BF-4536-8F36-A0F05AC4582C}"/>
              </a:ext>
            </a:extLst>
          </p:cNvPr>
          <p:cNvSpPr txBox="1"/>
          <p:nvPr/>
        </p:nvSpPr>
        <p:spPr>
          <a:xfrm>
            <a:off x="0" y="1756105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未來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4FF1F77-19C8-48E1-9888-76810ED283E2}"/>
              </a:ext>
            </a:extLst>
          </p:cNvPr>
          <p:cNvSpPr txBox="1"/>
          <p:nvPr/>
        </p:nvSpPr>
        <p:spPr>
          <a:xfrm>
            <a:off x="48868" y="2336196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Future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ABADC8-5805-4382-A203-B4ACBBB95C31}"/>
              </a:ext>
            </a:extLst>
          </p:cNvPr>
          <p:cNvSpPr txBox="1"/>
          <p:nvPr/>
        </p:nvSpPr>
        <p:spPr>
          <a:xfrm>
            <a:off x="3031958" y="2459504"/>
            <a:ext cx="68660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spc="300" dirty="0">
                <a:solidFill>
                  <a:srgbClr val="848484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1.</a:t>
            </a:r>
            <a:r>
              <a:rPr lang="zh-CN" altLang="en-US" sz="2400" spc="300" dirty="0">
                <a:solidFill>
                  <a:srgbClr val="848484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擴充網站上模擬題的題目和增加隨機性</a:t>
            </a:r>
            <a:endParaRPr lang="en-US" altLang="zh-CN" sz="2400" spc="300" dirty="0">
              <a:solidFill>
                <a:srgbClr val="848484"/>
              </a:solidFill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  <a:p>
            <a:endParaRPr lang="en-US" altLang="zh-CN" sz="2400" spc="300" dirty="0">
              <a:solidFill>
                <a:srgbClr val="848484"/>
              </a:solidFill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  <a:p>
            <a:r>
              <a:rPr lang="en-US" altLang="zh-CN" sz="2400" spc="300" dirty="0">
                <a:solidFill>
                  <a:srgbClr val="848484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2.</a:t>
            </a:r>
            <a:r>
              <a:rPr lang="zh-CN" altLang="en-US" sz="2400" spc="300" dirty="0">
                <a:solidFill>
                  <a:srgbClr val="848484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手機上的帳號也添加模擬題功能</a:t>
            </a:r>
            <a:endParaRPr lang="en-US" altLang="zh-CN" sz="2400" spc="300" dirty="0">
              <a:solidFill>
                <a:srgbClr val="848484"/>
              </a:solidFill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  <a:p>
            <a:endParaRPr lang="en-US" altLang="zh-TW" sz="2400" spc="300" dirty="0">
              <a:solidFill>
                <a:srgbClr val="848484"/>
              </a:solidFill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  <a:p>
            <a:r>
              <a:rPr lang="en-US" altLang="zh-CN" sz="2400" spc="300" dirty="0">
                <a:solidFill>
                  <a:srgbClr val="848484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3.</a:t>
            </a:r>
            <a:r>
              <a:rPr lang="zh-CN" altLang="en-US" sz="2400" spc="300" dirty="0">
                <a:solidFill>
                  <a:srgbClr val="848484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整理出更多大勢團體的題庫</a:t>
            </a:r>
            <a:endParaRPr lang="zh-TW" altLang="en-US" sz="2400" spc="300" dirty="0">
              <a:solidFill>
                <a:srgbClr val="848484"/>
              </a:solidFill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6788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流程圖: 接點 21">
            <a:extLst>
              <a:ext uri="{FF2B5EF4-FFF2-40B4-BE49-F238E27FC236}">
                <a16:creationId xmlns:a16="http://schemas.microsoft.com/office/drawing/2014/main" id="{41F777A7-3374-4574-80DA-8D2ADDEF4376}"/>
              </a:ext>
            </a:extLst>
          </p:cNvPr>
          <p:cNvSpPr/>
          <p:nvPr/>
        </p:nvSpPr>
        <p:spPr>
          <a:xfrm>
            <a:off x="10030163" y="687498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流程圖: 接點 22">
            <a:extLst>
              <a:ext uri="{FF2B5EF4-FFF2-40B4-BE49-F238E27FC236}">
                <a16:creationId xmlns:a16="http://schemas.microsoft.com/office/drawing/2014/main" id="{23E89B16-E70F-42E8-A8C2-9F89A6AA509D}"/>
              </a:ext>
            </a:extLst>
          </p:cNvPr>
          <p:cNvSpPr/>
          <p:nvPr/>
        </p:nvSpPr>
        <p:spPr>
          <a:xfrm>
            <a:off x="908718" y="3655669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流程圖: 接點 24">
            <a:extLst>
              <a:ext uri="{FF2B5EF4-FFF2-40B4-BE49-F238E27FC236}">
                <a16:creationId xmlns:a16="http://schemas.microsoft.com/office/drawing/2014/main" id="{E8139942-CF19-404B-8C33-19BA52F18EB2}"/>
              </a:ext>
            </a:extLst>
          </p:cNvPr>
          <p:cNvSpPr/>
          <p:nvPr/>
        </p:nvSpPr>
        <p:spPr>
          <a:xfrm>
            <a:off x="3760894" y="3649408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流程圖: 接點 27">
            <a:extLst>
              <a:ext uri="{FF2B5EF4-FFF2-40B4-BE49-F238E27FC236}">
                <a16:creationId xmlns:a16="http://schemas.microsoft.com/office/drawing/2014/main" id="{71FC2A53-559A-4920-90E1-8D7330D7D4E8}"/>
              </a:ext>
            </a:extLst>
          </p:cNvPr>
          <p:cNvSpPr/>
          <p:nvPr/>
        </p:nvSpPr>
        <p:spPr>
          <a:xfrm>
            <a:off x="3760894" y="688259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流程圖: 接點 28">
            <a:extLst>
              <a:ext uri="{FF2B5EF4-FFF2-40B4-BE49-F238E27FC236}">
                <a16:creationId xmlns:a16="http://schemas.microsoft.com/office/drawing/2014/main" id="{7AEC7D61-5C9D-4625-9353-3454ADA34CA5}"/>
              </a:ext>
            </a:extLst>
          </p:cNvPr>
          <p:cNvSpPr/>
          <p:nvPr/>
        </p:nvSpPr>
        <p:spPr>
          <a:xfrm>
            <a:off x="1022550" y="688259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866AD4-9E84-41DF-B81B-B38092716FBE}"/>
              </a:ext>
            </a:extLst>
          </p:cNvPr>
          <p:cNvSpPr txBox="1"/>
          <p:nvPr/>
        </p:nvSpPr>
        <p:spPr>
          <a:xfrm>
            <a:off x="3407688" y="2209432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開發動機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EC1DFDD-CBB2-4397-83A9-EED11030B8B5}"/>
              </a:ext>
            </a:extLst>
          </p:cNvPr>
          <p:cNvSpPr txBox="1"/>
          <p:nvPr/>
        </p:nvSpPr>
        <p:spPr>
          <a:xfrm>
            <a:off x="9676956" y="2251268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網站展示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0E6E262-D68C-4086-A27E-E6B79467B576}"/>
              </a:ext>
            </a:extLst>
          </p:cNvPr>
          <p:cNvSpPr txBox="1"/>
          <p:nvPr/>
        </p:nvSpPr>
        <p:spPr>
          <a:xfrm>
            <a:off x="3358819" y="5213178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未來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0FD6C92-F402-4F54-AA03-9AFA5E2FC215}"/>
              </a:ext>
            </a:extLst>
          </p:cNvPr>
          <p:cNvSpPr txBox="1"/>
          <p:nvPr/>
        </p:nvSpPr>
        <p:spPr>
          <a:xfrm>
            <a:off x="677166" y="2209432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組員介紹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50812A1-9BBB-402A-BEEC-E828A31EADEB}"/>
              </a:ext>
            </a:extLst>
          </p:cNvPr>
          <p:cNvSpPr txBox="1"/>
          <p:nvPr/>
        </p:nvSpPr>
        <p:spPr>
          <a:xfrm>
            <a:off x="519564" y="5239995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組員自評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C44633D-FCF2-4E86-8618-F58EDE3AF858}"/>
              </a:ext>
            </a:extLst>
          </p:cNvPr>
          <p:cNvSpPr txBox="1"/>
          <p:nvPr/>
        </p:nvSpPr>
        <p:spPr>
          <a:xfrm>
            <a:off x="3407687" y="2746928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Motivation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4ADDC9E-EC24-418D-A938-B394A96BF67A}"/>
              </a:ext>
            </a:extLst>
          </p:cNvPr>
          <p:cNvSpPr txBox="1"/>
          <p:nvPr/>
        </p:nvSpPr>
        <p:spPr>
          <a:xfrm>
            <a:off x="9676954" y="2831361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Website Demo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A5DEE40-E1E8-4983-8791-FFBE201AAE90}"/>
              </a:ext>
            </a:extLst>
          </p:cNvPr>
          <p:cNvSpPr txBox="1"/>
          <p:nvPr/>
        </p:nvSpPr>
        <p:spPr>
          <a:xfrm>
            <a:off x="3407687" y="5793269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Future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884D3D0-F875-4C2C-9DAD-9FADA1BC40B4}"/>
              </a:ext>
            </a:extLst>
          </p:cNvPr>
          <p:cNvSpPr txBox="1"/>
          <p:nvPr/>
        </p:nvSpPr>
        <p:spPr>
          <a:xfrm>
            <a:off x="555512" y="5779296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Self-check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A9A7CD3F-61D2-467E-A212-56137CC317E6}"/>
              </a:ext>
            </a:extLst>
          </p:cNvPr>
          <p:cNvSpPr txBox="1"/>
          <p:nvPr/>
        </p:nvSpPr>
        <p:spPr>
          <a:xfrm>
            <a:off x="677166" y="2747801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Team Members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投影片縮放 5">
                <a:extLst>
                  <a:ext uri="{FF2B5EF4-FFF2-40B4-BE49-F238E27FC236}">
                    <a16:creationId xmlns:a16="http://schemas.microsoft.com/office/drawing/2014/main" id="{2AD6B5C6-ECDF-4E35-A8E3-875660AF5C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8348791"/>
                  </p:ext>
                </p:extLst>
              </p:nvPr>
            </p:nvGraphicFramePr>
            <p:xfrm>
              <a:off x="1278867" y="892693"/>
              <a:ext cx="987678" cy="987678"/>
            </p:xfrm>
            <a:graphic>
              <a:graphicData uri="http://schemas.microsoft.com/office/powerpoint/2016/slidezoom">
                <pslz:sldZm>
                  <pslz:sldZmObj sldId="261" cId="2130259937">
                    <pslz:zmPr id="{E283C17C-6517-4B59-BFFA-17009F467DCB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87678" cy="98767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投影片縮放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AD6B5C6-ECDF-4E35-A8E3-875660AF5C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78867" y="892693"/>
                <a:ext cx="987678" cy="987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投影片縮放 9">
                <a:extLst>
                  <a:ext uri="{FF2B5EF4-FFF2-40B4-BE49-F238E27FC236}">
                    <a16:creationId xmlns:a16="http://schemas.microsoft.com/office/drawing/2014/main" id="{4D7F4BD2-F089-4171-9060-1FC978D461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2803179"/>
                  </p:ext>
                </p:extLst>
              </p:nvPr>
            </p:nvGraphicFramePr>
            <p:xfrm>
              <a:off x="4046026" y="894735"/>
              <a:ext cx="914401" cy="914401"/>
            </p:xfrm>
            <a:graphic>
              <a:graphicData uri="http://schemas.microsoft.com/office/powerpoint/2016/slidezoom">
                <pslz:sldZm>
                  <pslz:sldZmObj sldId="260" cId="4020076089">
                    <pslz:zmPr id="{477A25CD-2A0E-47D0-B1E7-A1A4BF4E0EC8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14401" cy="91440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投影片縮放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D7F4BD2-F089-4171-9060-1FC978D461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46026" y="894735"/>
                <a:ext cx="914401" cy="914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投影片縮放 16">
                <a:extLst>
                  <a:ext uri="{FF2B5EF4-FFF2-40B4-BE49-F238E27FC236}">
                    <a16:creationId xmlns:a16="http://schemas.microsoft.com/office/drawing/2014/main" id="{101FE343-E837-44EA-9760-9EB9E596C6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4834686"/>
                  </p:ext>
                </p:extLst>
              </p:nvPr>
            </p:nvGraphicFramePr>
            <p:xfrm>
              <a:off x="10326979" y="894736"/>
              <a:ext cx="914400" cy="914400"/>
            </p:xfrm>
            <a:graphic>
              <a:graphicData uri="http://schemas.microsoft.com/office/powerpoint/2016/slidezoom">
                <pslz:sldZm>
                  <pslz:sldZmObj sldId="263" cId="1308993793">
                    <pslz:zmPr id="{9900365A-F1A3-4D7F-84CE-FC62374D8054}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1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14400" cy="9144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投影片縮放 16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101FE343-E837-44EA-9760-9EB9E596C6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326979" y="894736"/>
                <a:ext cx="914400" cy="9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投影片縮放 18">
                <a:extLst>
                  <a:ext uri="{FF2B5EF4-FFF2-40B4-BE49-F238E27FC236}">
                    <a16:creationId xmlns:a16="http://schemas.microsoft.com/office/drawing/2014/main" id="{6C65F107-79EB-4C09-9DD8-92227A27BF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6862769"/>
                  </p:ext>
                </p:extLst>
              </p:nvPr>
            </p:nvGraphicFramePr>
            <p:xfrm>
              <a:off x="4046232" y="3866184"/>
              <a:ext cx="914400" cy="914400"/>
            </p:xfrm>
            <a:graphic>
              <a:graphicData uri="http://schemas.microsoft.com/office/powerpoint/2016/slidezoom">
                <pslz:sldZm>
                  <pslz:sldZmObj sldId="266" cId="2596788521">
                    <pslz:zmPr id="{BF226C0B-D076-45FE-9AC1-F8A78B622FC2}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16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14400" cy="9144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投影片縮放 18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6C65F107-79EB-4C09-9DD8-92227A27BF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46232" y="3866184"/>
                <a:ext cx="914400" cy="9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投影片縮放 25">
                <a:extLst>
                  <a:ext uri="{FF2B5EF4-FFF2-40B4-BE49-F238E27FC236}">
                    <a16:creationId xmlns:a16="http://schemas.microsoft.com/office/drawing/2014/main" id="{C0515D14-125D-49E8-8640-AD4081DDE7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0468601"/>
                  </p:ext>
                </p:extLst>
              </p:nvPr>
            </p:nvGraphicFramePr>
            <p:xfrm>
              <a:off x="11277600" y="5943600"/>
              <a:ext cx="914400" cy="914400"/>
            </p:xfrm>
            <a:graphic>
              <a:graphicData uri="http://schemas.microsoft.com/office/powerpoint/2016/slidezoom">
                <pslz:sldZm>
                  <pslz:sldZmObj sldId="282" cId="3132779166">
                    <pslz:zmPr id="{A3565E4B-9301-4A27-9DBA-652D565F4F2F}" imageType="cover" transitionDur="1000">
                      <p166:blipFill xmlns:p166="http://schemas.microsoft.com/office/powerpoint/2016/6/main"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26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14400" cy="9144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投影片縮放 25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C0515D14-125D-49E8-8640-AD4081DDE7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11277600" y="5943600"/>
                <a:ext cx="914400" cy="9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7" name="投影片縮放 36">
                <a:extLst>
                  <a:ext uri="{FF2B5EF4-FFF2-40B4-BE49-F238E27FC236}">
                    <a16:creationId xmlns:a16="http://schemas.microsoft.com/office/drawing/2014/main" id="{39EF4038-60A3-420C-9288-08B1CB37DF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9038621"/>
                  </p:ext>
                </p:extLst>
              </p:nvPr>
            </p:nvGraphicFramePr>
            <p:xfrm>
              <a:off x="1193852" y="3866184"/>
              <a:ext cx="914400" cy="914400"/>
            </p:xfrm>
            <a:graphic>
              <a:graphicData uri="http://schemas.microsoft.com/office/powerpoint/2016/slidezoom">
                <pslz:sldZm>
                  <pslz:sldZmObj sldId="267" cId="2247333219">
                    <pslz:zmPr id="{DDC1CC90-C3C1-4826-9D81-42DC37305EBC}" imageType="cover" transitionDur="1000">
                      <p166:blipFill xmlns:p166="http://schemas.microsoft.com/office/powerpoint/2016/6/main"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31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14400" cy="9144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7" name="投影片縮放 36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39EF4038-60A3-420C-9288-08B1CB37DF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1193852" y="3866184"/>
                <a:ext cx="914400" cy="9144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流程圖: 接點 26">
            <a:extLst>
              <a:ext uri="{FF2B5EF4-FFF2-40B4-BE49-F238E27FC236}">
                <a16:creationId xmlns:a16="http://schemas.microsoft.com/office/drawing/2014/main" id="{58073846-C7F3-48CD-9FD0-1170FC122F02}"/>
              </a:ext>
            </a:extLst>
          </p:cNvPr>
          <p:cNvSpPr/>
          <p:nvPr/>
        </p:nvSpPr>
        <p:spPr>
          <a:xfrm>
            <a:off x="7130295" y="687498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71D0E36-E39A-463C-A003-20634195D86B}"/>
              </a:ext>
            </a:extLst>
          </p:cNvPr>
          <p:cNvSpPr txBox="1"/>
          <p:nvPr/>
        </p:nvSpPr>
        <p:spPr>
          <a:xfrm>
            <a:off x="6777089" y="2208671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時間安排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6ECFFEF-F255-4DBD-8471-D85F6F85BE94}"/>
              </a:ext>
            </a:extLst>
          </p:cNvPr>
          <p:cNvSpPr txBox="1"/>
          <p:nvPr/>
        </p:nvSpPr>
        <p:spPr>
          <a:xfrm>
            <a:off x="6593233" y="2749895"/>
            <a:ext cx="2656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Time arrangement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投影片縮放 2">
                <a:extLst>
                  <a:ext uri="{FF2B5EF4-FFF2-40B4-BE49-F238E27FC236}">
                    <a16:creationId xmlns:a16="http://schemas.microsoft.com/office/drawing/2014/main" id="{86835BEA-3A89-4D32-9338-798EA2D52D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074911"/>
                  </p:ext>
                </p:extLst>
              </p:nvPr>
            </p:nvGraphicFramePr>
            <p:xfrm>
              <a:off x="7415429" y="892693"/>
              <a:ext cx="914400" cy="914400"/>
            </p:xfrm>
            <a:graphic>
              <a:graphicData uri="http://schemas.microsoft.com/office/powerpoint/2016/slidezoom">
                <pslz:sldZm>
                  <pslz:sldZmObj sldId="262" cId="3607586962">
                    <pslz:zmPr id="{B29934A2-26BB-40D6-9931-29AFC4A4C2EB}" imageType="cover" transitionDur="1000">
                      <p166:blipFill xmlns:p166="http://schemas.microsoft.com/office/powerpoint/2016/6/main"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36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14400" cy="9144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投影片縮放 2">
                <a:hlinkClick r:id="rId37" action="ppaction://hlinksldjump"/>
                <a:extLst>
                  <a:ext uri="{FF2B5EF4-FFF2-40B4-BE49-F238E27FC236}">
                    <a16:creationId xmlns:a16="http://schemas.microsoft.com/office/drawing/2014/main" id="{86835BEA-3A89-4D32-9338-798EA2D52D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7415429" y="892693"/>
                <a:ext cx="914400" cy="91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3268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CB9D527-04AD-43F7-812D-3F4C73BAE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79" y="1306605"/>
            <a:ext cx="5235241" cy="424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79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FB5EE9E-7C33-4C66-9EA9-400BEA1C6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03"/>
            <a:ext cx="2322777" cy="268247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5A13BDC-8514-4033-91E6-FD526A881B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82" b="16186"/>
          <a:stretch/>
        </p:blipFill>
        <p:spPr>
          <a:xfrm>
            <a:off x="4892706" y="1017173"/>
            <a:ext cx="1203294" cy="1203294"/>
          </a:xfrm>
          <a:prstGeom prst="ellipse">
            <a:avLst/>
          </a:prstGeom>
          <a:ln w="571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B3607F3-D25E-4E60-A3B7-B6F53BE8B5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3" b="17325"/>
          <a:stretch/>
        </p:blipFill>
        <p:spPr>
          <a:xfrm>
            <a:off x="560188" y="3829815"/>
            <a:ext cx="1202400" cy="1202400"/>
          </a:xfrm>
          <a:prstGeom prst="ellipse">
            <a:avLst/>
          </a:prstGeom>
          <a:ln w="571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A470C66-DA6B-45DE-B6A7-11825C8BA2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1" b="17098"/>
          <a:stretch/>
        </p:blipFill>
        <p:spPr>
          <a:xfrm>
            <a:off x="7082967" y="3829815"/>
            <a:ext cx="1202400" cy="1202400"/>
          </a:xfrm>
          <a:prstGeom prst="ellipse">
            <a:avLst/>
          </a:prstGeom>
          <a:ln w="571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C0E2981-A3B8-4376-A4D8-F7014BD202BF}"/>
              </a:ext>
            </a:extLst>
          </p:cNvPr>
          <p:cNvSpPr/>
          <p:nvPr/>
        </p:nvSpPr>
        <p:spPr>
          <a:xfrm>
            <a:off x="6570721" y="1017173"/>
            <a:ext cx="22268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400" b="1" spc="600" dirty="0">
                <a:solidFill>
                  <a:prstClr val="black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組長：林彥宇</a:t>
            </a:r>
            <a:endParaRPr lang="en-US" altLang="zh-CN" sz="2400" b="1" spc="600" dirty="0">
              <a:solidFill>
                <a:prstClr val="black"/>
              </a:solidFill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  <a:p>
            <a:pPr lvl="0" algn="ctr"/>
            <a:r>
              <a:rPr lang="en-US" altLang="zh-CN" sz="2400" b="1" spc="600" dirty="0">
                <a:solidFill>
                  <a:prstClr val="black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B10407049</a:t>
            </a:r>
          </a:p>
          <a:p>
            <a:pPr lvl="0" algn="ctr"/>
            <a:r>
              <a:rPr lang="zh-CN" altLang="en-US" sz="2400" b="1" spc="600" dirty="0">
                <a:solidFill>
                  <a:prstClr val="black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四電機四甲</a:t>
            </a:r>
            <a:endParaRPr lang="zh-TW" altLang="en-US" sz="2400" b="1" spc="600" dirty="0">
              <a:solidFill>
                <a:prstClr val="black"/>
              </a:solidFill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771B166-3ED2-4612-99C6-C43BFF05C23B}"/>
              </a:ext>
            </a:extLst>
          </p:cNvPr>
          <p:cNvSpPr/>
          <p:nvPr/>
        </p:nvSpPr>
        <p:spPr>
          <a:xfrm>
            <a:off x="2165429" y="3829815"/>
            <a:ext cx="228780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400" b="1" spc="600" dirty="0">
                <a:solidFill>
                  <a:prstClr val="black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組員：陳彥寬</a:t>
            </a:r>
            <a:endParaRPr lang="en-US" altLang="zh-CN" sz="2400" b="1" spc="600" dirty="0">
              <a:solidFill>
                <a:prstClr val="black"/>
              </a:solidFill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  <a:p>
            <a:pPr lvl="0" algn="ctr"/>
            <a:r>
              <a:rPr lang="en-US" altLang="zh-CN" sz="2400" b="1" spc="600" dirty="0">
                <a:solidFill>
                  <a:prstClr val="black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B10304022</a:t>
            </a:r>
          </a:p>
          <a:p>
            <a:pPr lvl="0" algn="ctr"/>
            <a:r>
              <a:rPr lang="zh-CN" altLang="en-US" sz="2400" b="1" spc="600" dirty="0">
                <a:solidFill>
                  <a:prstClr val="black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四材料四甲</a:t>
            </a:r>
            <a:endParaRPr lang="zh-TW" altLang="en-US" sz="2400" b="1" spc="600" dirty="0">
              <a:solidFill>
                <a:prstClr val="black"/>
              </a:solidFill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CE22CFF-3728-4A79-BFFD-FF7076AF995D}"/>
              </a:ext>
            </a:extLst>
          </p:cNvPr>
          <p:cNvSpPr/>
          <p:nvPr/>
        </p:nvSpPr>
        <p:spPr>
          <a:xfrm>
            <a:off x="8797613" y="3829814"/>
            <a:ext cx="228780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400" b="1" spc="600" dirty="0">
                <a:solidFill>
                  <a:prstClr val="black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組員：梁健彬</a:t>
            </a:r>
            <a:endParaRPr lang="en-US" altLang="zh-CN" sz="2400" b="1" spc="600" dirty="0">
              <a:solidFill>
                <a:prstClr val="black"/>
              </a:solidFill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  <a:p>
            <a:pPr lvl="0" algn="ctr"/>
            <a:r>
              <a:rPr lang="en-US" altLang="zh-CN" sz="2400" b="1" spc="600" dirty="0">
                <a:solidFill>
                  <a:prstClr val="black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B10404034</a:t>
            </a:r>
          </a:p>
          <a:p>
            <a:pPr lvl="0" algn="ctr"/>
            <a:r>
              <a:rPr lang="zh-CN" altLang="en-US" sz="2400" b="1" spc="600" dirty="0">
                <a:solidFill>
                  <a:prstClr val="black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四材料四甲</a:t>
            </a:r>
            <a:endParaRPr lang="zh-TW" altLang="en-US" sz="2400" b="1" spc="600" dirty="0">
              <a:solidFill>
                <a:prstClr val="black"/>
              </a:solidFill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025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89AABB35-A9BB-4D59-A867-7684E57A4F51}"/>
              </a:ext>
            </a:extLst>
          </p:cNvPr>
          <p:cNvSpPr txBox="1"/>
          <p:nvPr/>
        </p:nvSpPr>
        <p:spPr>
          <a:xfrm>
            <a:off x="3110524" y="816426"/>
            <a:ext cx="7276122" cy="490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zh-TW" altLang="zh-TW" sz="1400" b="1" kern="100" spc="600" dirty="0">
                <a:solidFill>
                  <a:srgbClr val="848484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Times New Roman" panose="02020603050405020304" pitchFamily="18" charset="0"/>
              </a:rPr>
              <a:t>如今的娛樂圈，</a:t>
            </a:r>
            <a:r>
              <a:rPr lang="en-US" altLang="zh-TW" sz="1400" b="1" kern="100" spc="600" dirty="0">
                <a:solidFill>
                  <a:srgbClr val="848484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Times New Roman" panose="02020603050405020304" pitchFamily="18" charset="0"/>
              </a:rPr>
              <a:t>KPOP</a:t>
            </a:r>
            <a:r>
              <a:rPr lang="zh-TW" altLang="zh-TW" sz="1400" b="1" kern="100" spc="600" dirty="0">
                <a:solidFill>
                  <a:srgbClr val="848484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Times New Roman" panose="02020603050405020304" pitchFamily="18" charset="0"/>
              </a:rPr>
              <a:t>對於全亞洲乃至全世界都有很高的影響力，臺灣當然也不例外，有很多的韓國當紅偶像團體和歌手會來臺灣舉辦演唱會，也由於在對岸中國頒佈「禁韓令」，韓國藝人無法前往去開演唱會，同樣的華語地區的臺灣也變成了，讓更多韓國藝人來臺灣舉辦演唱會和粉絲參加演唱會的一大選擇。但是，只要有賣票的地方，就會有黃牛，作爲一名真粉絲，這是絕對不能忍的事情！因此，主辦方便決定在開放購買演唱會門票之前，要求購買的人要先答出關於藝人的一些問題，可能是選擇題，可能是排序題，也有可能是是非題，來最多地讓真粉絲能夠購買到自己喜歡的藝人的演唱會（見面會）門票。</a:t>
            </a:r>
            <a:endParaRPr lang="en-US" altLang="zh-TW" sz="1400" b="1" kern="100" spc="600" dirty="0">
              <a:solidFill>
                <a:srgbClr val="848484"/>
              </a:solidFill>
              <a:latin typeface="細明體" panose="02020509000000000000" pitchFamily="49" charset="-120"/>
              <a:ea typeface="細明體" panose="02020509000000000000" pitchFamily="49" charset="-120"/>
              <a:cs typeface="Times New Roman" panose="02020603050405020304" pitchFamily="18" charset="0"/>
            </a:endParaRPr>
          </a:p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zh-TW" altLang="zh-TW" sz="1400" b="1" kern="100" spc="600" dirty="0">
                <a:solidFill>
                  <a:srgbClr val="848484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Times New Roman" panose="02020603050405020304" pitchFamily="18" charset="0"/>
              </a:rPr>
              <a:t>但，并不是所有的粉絲都可以背下關於自己偶像的全部的，有些小道消息也有可能有紕漏的。因此，我們便決定做一個搜集了各個偶像資訊的題庫，并且開放模擬考功能，讓使用者可以參考驗證自己的實力（</a:t>
            </a:r>
            <a:r>
              <a:rPr lang="en-US" altLang="zh-TW" sz="1400" b="1" kern="100" spc="600" dirty="0">
                <a:solidFill>
                  <a:srgbClr val="848484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Times New Roman" panose="02020603050405020304" pitchFamily="18" charset="0"/>
              </a:rPr>
              <a:t>?</a:t>
            </a:r>
            <a:r>
              <a:rPr lang="zh-TW" altLang="zh-TW" sz="1400" b="1" kern="100" spc="600" dirty="0">
                <a:solidFill>
                  <a:srgbClr val="848484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Times New Roman" panose="02020603050405020304" pitchFamily="18" charset="0"/>
              </a:rPr>
              <a:t>）也會在首頁實時更新近期將前往臺灣舉辦演唱會的團體、藝人們。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8BA920E-6149-431F-A259-E974D2D7D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6000" contras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88366">
            <a:off x="10385659" y="2183071"/>
            <a:ext cx="1903382" cy="208327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BEBBF9C-6518-4828-ABF1-15B2E033C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71644">
            <a:off x="465284" y="2653382"/>
            <a:ext cx="1880638" cy="206470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A1CB12-8807-4750-AFEB-8BD2A7D41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64183">
            <a:off x="1553117" y="4552632"/>
            <a:ext cx="1910878" cy="18341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A16957A-DA34-49F5-9D86-ED7BFB0C8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927904">
            <a:off x="9952978" y="-34057"/>
            <a:ext cx="1913650" cy="20913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AD18C5B-6368-4507-902A-2AD926CD5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13185">
            <a:off x="2095719" y="124142"/>
            <a:ext cx="1625267" cy="1563668"/>
          </a:xfrm>
          <a:prstGeom prst="rect">
            <a:avLst/>
          </a:prstGeom>
        </p:spPr>
      </p:pic>
      <p:sp>
        <p:nvSpPr>
          <p:cNvPr id="2" name="流程圖: 接點 1">
            <a:extLst>
              <a:ext uri="{FF2B5EF4-FFF2-40B4-BE49-F238E27FC236}">
                <a16:creationId xmlns:a16="http://schemas.microsoft.com/office/drawing/2014/main" id="{1B659E96-A53E-49CC-A3B2-73CF499D124E}"/>
              </a:ext>
            </a:extLst>
          </p:cNvPr>
          <p:cNvSpPr/>
          <p:nvPr/>
        </p:nvSpPr>
        <p:spPr>
          <a:xfrm>
            <a:off x="321946" y="93755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形 2" descr="頭顱中有齒輪">
            <a:extLst>
              <a:ext uri="{FF2B5EF4-FFF2-40B4-BE49-F238E27FC236}">
                <a16:creationId xmlns:a16="http://schemas.microsoft.com/office/drawing/2014/main" id="{47E94979-0783-4AD8-AFE0-06C1E2E974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371" y="354252"/>
            <a:ext cx="914400" cy="9144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6529E83-3F00-48E3-BDF9-1CEFC4F90681}"/>
              </a:ext>
            </a:extLst>
          </p:cNvPr>
          <p:cNvSpPr txBox="1"/>
          <p:nvPr/>
        </p:nvSpPr>
        <p:spPr>
          <a:xfrm>
            <a:off x="-31260" y="1614928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開發動機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C08972E-D1A3-4261-9156-3976BA1DF325}"/>
              </a:ext>
            </a:extLst>
          </p:cNvPr>
          <p:cNvSpPr txBox="1"/>
          <p:nvPr/>
        </p:nvSpPr>
        <p:spPr>
          <a:xfrm>
            <a:off x="-31261" y="2152424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Motivation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702C791-B7C4-45A7-AC31-E160FAC162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162115">
            <a:off x="9378585" y="4412030"/>
            <a:ext cx="2719052" cy="26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76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83D0E9A4-4FC1-42C2-9B4C-C26652E00595}"/>
              </a:ext>
            </a:extLst>
          </p:cNvPr>
          <p:cNvGrpSpPr/>
          <p:nvPr/>
        </p:nvGrpSpPr>
        <p:grpSpPr>
          <a:xfrm>
            <a:off x="-93787" y="89743"/>
            <a:ext cx="2656529" cy="2524062"/>
            <a:chOff x="9351616" y="688259"/>
            <a:chExt cx="2656529" cy="2524062"/>
          </a:xfrm>
        </p:grpSpPr>
        <p:sp>
          <p:nvSpPr>
            <p:cNvPr id="13" name="流程圖: 接點 12">
              <a:extLst>
                <a:ext uri="{FF2B5EF4-FFF2-40B4-BE49-F238E27FC236}">
                  <a16:creationId xmlns:a16="http://schemas.microsoft.com/office/drawing/2014/main" id="{75EE5387-95EE-464A-926B-87E06C7B09FA}"/>
                </a:ext>
              </a:extLst>
            </p:cNvPr>
            <p:cNvSpPr/>
            <p:nvPr/>
          </p:nvSpPr>
          <p:spPr>
            <a:xfrm>
              <a:off x="9888678" y="688259"/>
              <a:ext cx="1484671" cy="1445342"/>
            </a:xfrm>
            <a:prstGeom prst="flowChartConnector">
              <a:avLst/>
            </a:prstGeom>
            <a:solidFill>
              <a:srgbClr val="E8CAB3">
                <a:alpha val="69000"/>
              </a:srgb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5" name="圖形 14" descr="沙漏">
              <a:extLst>
                <a:ext uri="{FF2B5EF4-FFF2-40B4-BE49-F238E27FC236}">
                  <a16:creationId xmlns:a16="http://schemas.microsoft.com/office/drawing/2014/main" id="{79D0219E-DB9F-4821-97EF-AA7C09E6B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73813" y="875478"/>
              <a:ext cx="914400" cy="914400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C385C94-EEEC-4848-85F0-050559288464}"/>
                </a:ext>
              </a:extLst>
            </p:cNvPr>
            <p:cNvSpPr txBox="1"/>
            <p:nvPr/>
          </p:nvSpPr>
          <p:spPr>
            <a:xfrm>
              <a:off x="9535472" y="2209432"/>
              <a:ext cx="2191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Senty Cream Puff 新蒂泡芙体" panose="03000600000000000000" pitchFamily="66" charset="-120"/>
                  <a:ea typeface="Senty Cream Puff 新蒂泡芙体" panose="03000600000000000000" pitchFamily="66" charset="-120"/>
                </a:rPr>
                <a:t>時間安排</a:t>
              </a:r>
              <a:endParaRPr lang="zh-TW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A2277A1A-9798-4664-8EF9-3D9CF774A314}"/>
                </a:ext>
              </a:extLst>
            </p:cNvPr>
            <p:cNvSpPr txBox="1"/>
            <p:nvPr/>
          </p:nvSpPr>
          <p:spPr>
            <a:xfrm>
              <a:off x="9351616" y="2750656"/>
              <a:ext cx="26565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Senty Cream Puff 新蒂泡芙体" panose="03000600000000000000" pitchFamily="66" charset="-120"/>
                  <a:ea typeface="Senty Cream Puff 新蒂泡芙体" panose="03000600000000000000" pitchFamily="66" charset="-120"/>
                </a:rPr>
                <a:t>Time arrangement</a:t>
              </a:r>
              <a:endParaRPr lang="zh-TW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endParaRP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4BDB9CC3-B6F1-45F3-A705-7ECEA94B3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25681">
            <a:off x="1674778" y="2571321"/>
            <a:ext cx="1831818" cy="200774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DC4B6D3-78CD-4983-A90A-DAD850CBE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25681">
            <a:off x="5328471" y="1383649"/>
            <a:ext cx="1831818" cy="200774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507E60C-7AB9-4330-824F-0F9F87F6F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25681">
            <a:off x="8982162" y="2321854"/>
            <a:ext cx="1831818" cy="200774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D492569B-414E-45CA-B909-DBF990B8C9A5}"/>
              </a:ext>
            </a:extLst>
          </p:cNvPr>
          <p:cNvSpPr txBox="1"/>
          <p:nvPr/>
        </p:nvSpPr>
        <p:spPr>
          <a:xfrm>
            <a:off x="1985107" y="3094892"/>
            <a:ext cx="687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Selawik Semibold" panose="020B0604020202020204" pitchFamily="34" charset="0"/>
                <a:ea typeface="Hanyi Senty Candy" panose="02000500000000000000" pitchFamily="2" charset="-122"/>
              </a:rPr>
              <a:t>前期</a:t>
            </a:r>
            <a:endParaRPr lang="zh-TW" altLang="en-US" sz="2400" b="1" dirty="0">
              <a:latin typeface="Selawik Semibold" panose="020B0604020202020204" pitchFamily="34" charset="0"/>
              <a:ea typeface="Hanyi Senty Candy" panose="02000500000000000000" pitchFamily="2" charset="-122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C0BDFC0-3A0C-4B93-9468-FEBBD1571E2A}"/>
              </a:ext>
            </a:extLst>
          </p:cNvPr>
          <p:cNvSpPr txBox="1"/>
          <p:nvPr/>
        </p:nvSpPr>
        <p:spPr>
          <a:xfrm>
            <a:off x="5600199" y="1925854"/>
            <a:ext cx="687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Selawik Semibold" panose="020B0604020202020204" pitchFamily="34" charset="0"/>
                <a:ea typeface="Hanyi Senty Candy" panose="02000500000000000000" pitchFamily="2" charset="-122"/>
              </a:rPr>
              <a:t>中期</a:t>
            </a:r>
            <a:endParaRPr lang="zh-TW" altLang="en-US" sz="2400" b="1" dirty="0">
              <a:latin typeface="Selawik Semibold" panose="020B0604020202020204" pitchFamily="34" charset="0"/>
              <a:ea typeface="Hanyi Senty Candy" panose="02000500000000000000" pitchFamily="2" charset="-122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0E66DFE-1C99-4E41-8596-083D11BED296}"/>
              </a:ext>
            </a:extLst>
          </p:cNvPr>
          <p:cNvSpPr txBox="1"/>
          <p:nvPr/>
        </p:nvSpPr>
        <p:spPr>
          <a:xfrm>
            <a:off x="9292969" y="2864059"/>
            <a:ext cx="687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Selawik Semibold" panose="020B0604020202020204" pitchFamily="34" charset="0"/>
                <a:ea typeface="Hanyi Senty Candy" panose="02000500000000000000" pitchFamily="2" charset="-122"/>
              </a:rPr>
              <a:t>後期</a:t>
            </a:r>
            <a:endParaRPr lang="zh-TW" altLang="en-US" sz="2400" b="1" dirty="0">
              <a:latin typeface="Selawik Semibold" panose="020B0604020202020204" pitchFamily="34" charset="0"/>
              <a:ea typeface="Hanyi Senty Candy" panose="02000500000000000000" pitchFamily="2" charset="-122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5AFAD4D-3927-40D7-92CD-1C89B0367837}"/>
              </a:ext>
            </a:extLst>
          </p:cNvPr>
          <p:cNvSpPr txBox="1"/>
          <p:nvPr/>
        </p:nvSpPr>
        <p:spPr>
          <a:xfrm>
            <a:off x="1375156" y="4239649"/>
            <a:ext cx="2595411" cy="1668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丟出主題</a:t>
            </a:r>
            <a:endParaRPr lang="en-US" altLang="zh-CN" sz="1400" dirty="0">
              <a:solidFill>
                <a:srgbClr val="77777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主題討論</a:t>
            </a:r>
            <a:endParaRPr lang="en-US" altLang="zh-CN" sz="1400" dirty="0">
              <a:solidFill>
                <a:srgbClr val="77777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網站定位   </a:t>
            </a:r>
            <a:endParaRPr lang="en-US" altLang="zh-CN" sz="1400" dirty="0">
              <a:solidFill>
                <a:srgbClr val="77777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規劃網站架構  </a:t>
            </a:r>
            <a:endParaRPr lang="en-US" altLang="zh-CN" sz="1400" dirty="0">
              <a:solidFill>
                <a:srgbClr val="77777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蒐集資料</a:t>
            </a:r>
            <a:endParaRPr lang="en-US" altLang="zh-CN" sz="1400" dirty="0">
              <a:solidFill>
                <a:srgbClr val="77777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A582F53-C49E-4A94-8486-336217C454B4}"/>
              </a:ext>
            </a:extLst>
          </p:cNvPr>
          <p:cNvSpPr txBox="1"/>
          <p:nvPr/>
        </p:nvSpPr>
        <p:spPr>
          <a:xfrm>
            <a:off x="1846625" y="5908183"/>
            <a:ext cx="1721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02/27~04/24</a:t>
            </a:r>
            <a:endParaRPr lang="zh-TW" altLang="en-US" sz="2000" dirty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97684FE-53A7-42AC-8A07-51ABC07299D9}"/>
              </a:ext>
            </a:extLst>
          </p:cNvPr>
          <p:cNvSpPr txBox="1"/>
          <p:nvPr/>
        </p:nvSpPr>
        <p:spPr>
          <a:xfrm>
            <a:off x="4888169" y="3556557"/>
            <a:ext cx="2595411" cy="102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蒐集資料</a:t>
            </a:r>
            <a:endParaRPr lang="en-US" altLang="zh-CN" sz="1400" dirty="0">
              <a:solidFill>
                <a:srgbClr val="77777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  <a:endParaRPr lang="en-US" altLang="zh-CN" sz="1400" dirty="0">
              <a:solidFill>
                <a:srgbClr val="77777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程式開發</a:t>
            </a:r>
            <a:endParaRPr lang="en-US" altLang="zh-CN" sz="1400" dirty="0">
              <a:solidFill>
                <a:srgbClr val="77777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F8AF079-6446-4A13-9B7A-64F49C026657}"/>
              </a:ext>
            </a:extLst>
          </p:cNvPr>
          <p:cNvSpPr txBox="1"/>
          <p:nvPr/>
        </p:nvSpPr>
        <p:spPr>
          <a:xfrm>
            <a:off x="5304918" y="4517772"/>
            <a:ext cx="1761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04/24~05/22</a:t>
            </a:r>
            <a:endParaRPr lang="zh-TW" altLang="en-US" sz="2000" dirty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1EDBFB1-EA61-42BE-8BFD-A6BE603D3B2E}"/>
              </a:ext>
            </a:extLst>
          </p:cNvPr>
          <p:cNvSpPr txBox="1"/>
          <p:nvPr/>
        </p:nvSpPr>
        <p:spPr>
          <a:xfrm>
            <a:off x="8424853" y="4255595"/>
            <a:ext cx="2595411" cy="102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r>
              <a:rPr lang="en-US" altLang="zh-CN" sz="1400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line-bot</a:t>
            </a: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開發後端</a:t>
            </a:r>
            <a:endParaRPr lang="en-US" altLang="zh-CN" sz="1400" dirty="0">
              <a:solidFill>
                <a:srgbClr val="77777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lnSpc>
                <a:spcPct val="150000"/>
              </a:lnSpc>
            </a:pPr>
            <a:endParaRPr lang="en-US" altLang="zh-CN" sz="1400" dirty="0">
              <a:solidFill>
                <a:srgbClr val="77777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300EACB-2C96-481A-AAA5-1211FE6EDE3F}"/>
              </a:ext>
            </a:extLst>
          </p:cNvPr>
          <p:cNvSpPr txBox="1"/>
          <p:nvPr/>
        </p:nvSpPr>
        <p:spPr>
          <a:xfrm>
            <a:off x="8865550" y="4917882"/>
            <a:ext cx="1714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05/22~06/10</a:t>
            </a:r>
            <a:endParaRPr lang="zh-TW" altLang="en-US" sz="2000" dirty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7586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7B7C3BED-F716-49ED-9EE8-BF1468BD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34"/>
            <a:ext cx="2200847" cy="276782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850C3A0-7507-4640-8AD3-2476E8541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47" y="1203752"/>
            <a:ext cx="8705790" cy="3586895"/>
          </a:xfrm>
          <a:prstGeom prst="roundRect">
            <a:avLst>
              <a:gd name="adj" fmla="val 8169"/>
            </a:avLst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618" y="4547416"/>
            <a:ext cx="3475021" cy="231058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投影片縮放 20">
                <a:extLst>
                  <a:ext uri="{FF2B5EF4-FFF2-40B4-BE49-F238E27FC236}">
                    <a16:creationId xmlns:a16="http://schemas.microsoft.com/office/drawing/2014/main" id="{62431EDC-94F7-44E4-9EA3-FF40139EB1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8834877"/>
                  </p:ext>
                </p:extLst>
              </p:nvPr>
            </p:nvGraphicFramePr>
            <p:xfrm>
              <a:off x="7913259" y="1511593"/>
              <a:ext cx="275359" cy="258924"/>
            </p:xfrm>
            <a:graphic>
              <a:graphicData uri="http://schemas.microsoft.com/office/powerpoint/2016/slidezoom">
                <pslz:sldZm>
                  <pslz:sldZmObj sldId="270" cId="1222403247">
                    <pslz:zmPr id="{CEDE5DA4-F195-4C7B-B450-01ACE2F6AECF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359" cy="25892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投影片縮放 2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2431EDC-94F7-44E4-9EA3-FF40139EB1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3259" y="1511593"/>
                <a:ext cx="275359" cy="258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投影片縮放 22">
                <a:extLst>
                  <a:ext uri="{FF2B5EF4-FFF2-40B4-BE49-F238E27FC236}">
                    <a16:creationId xmlns:a16="http://schemas.microsoft.com/office/drawing/2014/main" id="{5667F7FE-7FD5-4D4B-822A-FA762E0BF4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7514631"/>
                  </p:ext>
                </p:extLst>
              </p:nvPr>
            </p:nvGraphicFramePr>
            <p:xfrm>
              <a:off x="8605188" y="1511593"/>
              <a:ext cx="275653" cy="259200"/>
            </p:xfrm>
            <a:graphic>
              <a:graphicData uri="http://schemas.microsoft.com/office/powerpoint/2016/slidezoom">
                <pslz:sldZm>
                  <pslz:sldZmObj sldId="273" cId="2680234130">
                    <pslz:zmPr id="{453285E1-A035-43F3-98B9-C1F53D238B3B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653" cy="2592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投影片縮放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667F7FE-7FD5-4D4B-822A-FA762E0BF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5188" y="1511593"/>
                <a:ext cx="275653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投影片縮放 28">
                <a:extLst>
                  <a:ext uri="{FF2B5EF4-FFF2-40B4-BE49-F238E27FC236}">
                    <a16:creationId xmlns:a16="http://schemas.microsoft.com/office/drawing/2014/main" id="{49C33B73-22A3-417A-94D4-9F8C7F8177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3830734"/>
                  </p:ext>
                </p:extLst>
              </p:nvPr>
            </p:nvGraphicFramePr>
            <p:xfrm>
              <a:off x="9650475" y="1511593"/>
              <a:ext cx="275653" cy="259200"/>
            </p:xfrm>
            <a:graphic>
              <a:graphicData uri="http://schemas.microsoft.com/office/powerpoint/2016/slidezoom">
                <pslz:sldZm>
                  <pslz:sldZmObj sldId="272" cId="3334942840">
                    <pslz:zmPr id="{58540721-5FD8-4891-9F78-0BCB8A7E9742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653" cy="2592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投影片縮放 2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9C33B73-22A3-417A-94D4-9F8C7F8177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0475" y="1511593"/>
                <a:ext cx="275653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投影片縮放 30">
                <a:extLst>
                  <a:ext uri="{FF2B5EF4-FFF2-40B4-BE49-F238E27FC236}">
                    <a16:creationId xmlns:a16="http://schemas.microsoft.com/office/drawing/2014/main" id="{103BD1C7-FCAB-456F-970E-9867F34D89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6969473"/>
                  </p:ext>
                </p:extLst>
              </p:nvPr>
            </p:nvGraphicFramePr>
            <p:xfrm>
              <a:off x="9121515" y="1511317"/>
              <a:ext cx="275653" cy="259200"/>
            </p:xfrm>
            <a:graphic>
              <a:graphicData uri="http://schemas.microsoft.com/office/powerpoint/2016/slidezoom">
                <pslz:sldZm>
                  <pslz:sldZmObj sldId="275" cId="1372623417">
                    <pslz:zmPr id="{652C4A36-CEF9-4101-A3B1-FD67A179D1CA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653" cy="2592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投影片縮放 3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03BD1C7-FCAB-456F-970E-9867F34D89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21515" y="1511317"/>
                <a:ext cx="275653" cy="2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89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94" y="4633680"/>
            <a:ext cx="3475021" cy="231058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432BD2F-20EF-4544-98DD-52D5AED3E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43" y="655608"/>
            <a:ext cx="8901562" cy="4347712"/>
          </a:xfrm>
          <a:prstGeom prst="roundRect">
            <a:avLst>
              <a:gd name="adj" fmla="val 9472"/>
            </a:avLst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C8A063B-581C-4614-B9B3-6D233362F904}"/>
              </a:ext>
            </a:extLst>
          </p:cNvPr>
          <p:cNvSpPr/>
          <p:nvPr/>
        </p:nvSpPr>
        <p:spPr>
          <a:xfrm>
            <a:off x="3605842" y="1863306"/>
            <a:ext cx="836762" cy="146649"/>
          </a:xfrm>
          <a:prstGeom prst="rect">
            <a:avLst/>
          </a:prstGeom>
          <a:noFill/>
          <a:ln w="25400">
            <a:solidFill>
              <a:srgbClr val="D64A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投影片縮放 9">
                <a:extLst>
                  <a:ext uri="{FF2B5EF4-FFF2-40B4-BE49-F238E27FC236}">
                    <a16:creationId xmlns:a16="http://schemas.microsoft.com/office/drawing/2014/main" id="{2D8D3270-F61A-4512-BD4E-27958739F1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6141826"/>
                  </p:ext>
                </p:extLst>
              </p:nvPr>
            </p:nvGraphicFramePr>
            <p:xfrm rot="20883645">
              <a:off x="6943594" y="1079811"/>
              <a:ext cx="1261891" cy="2242923"/>
            </p:xfrm>
            <a:graphic>
              <a:graphicData uri="http://schemas.microsoft.com/office/powerpoint/2016/slidezoom">
                <pslz:sldZm>
                  <pslz:sldZmObj sldId="271" cId="590478834">
                    <pslz:zmPr id="{4DD98CF2-322E-4A01-B6E5-2C34A15FA5D2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0883645">
                          <a:off x="0" y="0"/>
                          <a:ext cx="1261891" cy="224292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投影片縮放 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D8D3270-F61A-4512-BD4E-27958739F1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883645">
                <a:off x="6943594" y="1079811"/>
                <a:ext cx="1261891" cy="2242923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61740D3E-682D-4E08-A680-51E77956143C}"/>
              </a:ext>
            </a:extLst>
          </p:cNvPr>
          <p:cNvSpPr/>
          <p:nvPr/>
        </p:nvSpPr>
        <p:spPr>
          <a:xfrm>
            <a:off x="353209" y="132490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076F653-2679-4847-9C06-842B5D677042}"/>
              </a:ext>
            </a:extLst>
          </p:cNvPr>
          <p:cNvSpPr txBox="1"/>
          <p:nvPr/>
        </p:nvSpPr>
        <p:spPr>
          <a:xfrm>
            <a:off x="2" y="1696260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關於我們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B5BAC31-DFBB-4E01-BF06-7D9CE0804A0F}"/>
              </a:ext>
            </a:extLst>
          </p:cNvPr>
          <p:cNvSpPr txBox="1"/>
          <p:nvPr/>
        </p:nvSpPr>
        <p:spPr>
          <a:xfrm>
            <a:off x="0" y="2276353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About US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pic>
        <p:nvPicPr>
          <p:cNvPr id="22" name="圖形 21" descr="瀏覽器視窗">
            <a:extLst>
              <a:ext uri="{FF2B5EF4-FFF2-40B4-BE49-F238E27FC236}">
                <a16:creationId xmlns:a16="http://schemas.microsoft.com/office/drawing/2014/main" id="{4F7EFC12-B76F-4A1A-8177-490DFEBB2B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8342" y="3979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03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94" y="4633680"/>
            <a:ext cx="3475021" cy="23105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2C19985-3135-472B-AEB6-BC0C31F0A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041" y="586873"/>
            <a:ext cx="2963528" cy="5268495"/>
          </a:xfrm>
          <a:prstGeom prst="roundRect">
            <a:avLst>
              <a:gd name="adj" fmla="val 12066"/>
            </a:avLst>
          </a:prstGeom>
        </p:spPr>
      </p:pic>
      <p:sp>
        <p:nvSpPr>
          <p:cNvPr id="8" name="流程圖: 接點 7">
            <a:extLst>
              <a:ext uri="{FF2B5EF4-FFF2-40B4-BE49-F238E27FC236}">
                <a16:creationId xmlns:a16="http://schemas.microsoft.com/office/drawing/2014/main" id="{B9FA423D-46B1-4045-B8D9-25F23BA6C128}"/>
              </a:ext>
            </a:extLst>
          </p:cNvPr>
          <p:cNvSpPr/>
          <p:nvPr/>
        </p:nvSpPr>
        <p:spPr>
          <a:xfrm>
            <a:off x="353209" y="132490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形 11" descr="瀏覽器視窗">
            <a:extLst>
              <a:ext uri="{FF2B5EF4-FFF2-40B4-BE49-F238E27FC236}">
                <a16:creationId xmlns:a16="http://schemas.microsoft.com/office/drawing/2014/main" id="{C48DE1D6-3CAA-4838-93DA-9D95CDB8A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342" y="3979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78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94" y="4633680"/>
            <a:ext cx="3475021" cy="231058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C8A063B-581C-4614-B9B3-6D233362F904}"/>
              </a:ext>
            </a:extLst>
          </p:cNvPr>
          <p:cNvSpPr/>
          <p:nvPr/>
        </p:nvSpPr>
        <p:spPr>
          <a:xfrm>
            <a:off x="3605842" y="1863306"/>
            <a:ext cx="836762" cy="146649"/>
          </a:xfrm>
          <a:prstGeom prst="rect">
            <a:avLst/>
          </a:prstGeom>
          <a:noFill/>
          <a:ln w="25400">
            <a:solidFill>
              <a:srgbClr val="D64A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A50899-5E06-42BA-AE68-A15D30D53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47" y="721658"/>
            <a:ext cx="8818271" cy="4348800"/>
          </a:xfrm>
          <a:prstGeom prst="roundRect">
            <a:avLst>
              <a:gd name="adj" fmla="val 9105"/>
            </a:avLst>
          </a:prstGeom>
        </p:spPr>
      </p:pic>
      <p:sp>
        <p:nvSpPr>
          <p:cNvPr id="8" name="流程圖: 接點 7">
            <a:extLst>
              <a:ext uri="{FF2B5EF4-FFF2-40B4-BE49-F238E27FC236}">
                <a16:creationId xmlns:a16="http://schemas.microsoft.com/office/drawing/2014/main" id="{9AD40762-5C8E-4A87-951F-4F60374056FC}"/>
              </a:ext>
            </a:extLst>
          </p:cNvPr>
          <p:cNvSpPr/>
          <p:nvPr/>
        </p:nvSpPr>
        <p:spPr>
          <a:xfrm>
            <a:off x="353209" y="132490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EB9E261-2E94-4EE6-85AD-56B15834AB32}"/>
              </a:ext>
            </a:extLst>
          </p:cNvPr>
          <p:cNvSpPr txBox="1"/>
          <p:nvPr/>
        </p:nvSpPr>
        <p:spPr>
          <a:xfrm>
            <a:off x="2" y="1696260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最新消息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7C99AD1-DC50-476A-BA0F-6C1841C9641A}"/>
              </a:ext>
            </a:extLst>
          </p:cNvPr>
          <p:cNvSpPr txBox="1"/>
          <p:nvPr/>
        </p:nvSpPr>
        <p:spPr>
          <a:xfrm>
            <a:off x="0" y="2276353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What’s</a:t>
            </a:r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 </a:t>
            </a:r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New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pic>
        <p:nvPicPr>
          <p:cNvPr id="12" name="圖形 11" descr="瀏覽器視窗">
            <a:extLst>
              <a:ext uri="{FF2B5EF4-FFF2-40B4-BE49-F238E27FC236}">
                <a16:creationId xmlns:a16="http://schemas.microsoft.com/office/drawing/2014/main" id="{A7E360FE-1761-4B80-B602-68546CC31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342" y="3979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34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613</Words>
  <Application>Microsoft Office PowerPoint</Application>
  <PresentationFormat>寬螢幕</PresentationFormat>
  <Paragraphs>72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4" baseType="lpstr">
      <vt:lpstr>等线</vt:lpstr>
      <vt:lpstr>Hanyi Senty Candy</vt:lpstr>
      <vt:lpstr>Senty Cream Puff 新蒂泡芙体</vt:lpstr>
      <vt:lpstr>SentyTEA 新蒂下午茶体</vt:lpstr>
      <vt:lpstr>細明體</vt:lpstr>
      <vt:lpstr>微軟正黑體</vt:lpstr>
      <vt:lpstr>新細明體</vt:lpstr>
      <vt:lpstr>Arial</vt:lpstr>
      <vt:lpstr>Calibri</vt:lpstr>
      <vt:lpstr>Calibri Light</vt:lpstr>
      <vt:lpstr>Selawik Semibold</vt:lpstr>
      <vt:lpstr>Tempus Sans ITC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Ken Chen</dc:creator>
  <cp:lastModifiedBy>Ken Chen</cp:lastModifiedBy>
  <cp:revision>49</cp:revision>
  <dcterms:created xsi:type="dcterms:W3CDTF">2019-06-10T09:02:15Z</dcterms:created>
  <dcterms:modified xsi:type="dcterms:W3CDTF">2019-06-11T12:01:41Z</dcterms:modified>
</cp:coreProperties>
</file>